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E62197-9765-4B3C-93EC-160C688E6BAD}" type="datetimeFigureOut">
              <a:rPr lang="cs-CZ" smtClean="0"/>
              <a:t>08.09.2020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8336F5-99A8-41B6-B680-E97AA26EED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3774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336F5-99A8-41B6-B680-E97AA26EEDCD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7569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:\PUBLICITA\VIZUÁLNÍ_IDENTITA\loga\OPZ\logo_OPZ_barev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34153"/>
            <a:ext cx="5191125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CESTA KE ZMĚNĚ III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3886200"/>
            <a:ext cx="7920880" cy="1752600"/>
          </a:xfrm>
        </p:spPr>
        <p:txBody>
          <a:bodyPr>
            <a:normAutofit/>
          </a:bodyPr>
          <a:lstStyle/>
          <a:p>
            <a:pPr algn="l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Registrační číslo: CZ.03.1.48/0.0/0.0/18_090/0012525</a:t>
            </a:r>
          </a:p>
          <a:p>
            <a:pPr algn="l"/>
            <a:endParaRPr lang="cs-CZ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 je spolufinancován Evropskou unií</a:t>
            </a:r>
          </a:p>
          <a:p>
            <a:pPr algn="l"/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767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altLang="cs-CZ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Práce se zaměstnavateli </a:t>
            </a:r>
            <a:endParaRPr lang="cs-CZ" altLang="cs-CZ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cs-CZ" alt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•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Intenzivní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spolupráce se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zaměstnavateli v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daném regionu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lvl="1" indent="0">
              <a:buNone/>
            </a:pPr>
            <a:endParaRPr lang="cs-CZ" altLang="cs-CZ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•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Poradenství, jehož cílem je vytvoření stabilního vztahu mezi zaměstnavatelem a zaměstnancem.</a:t>
            </a:r>
          </a:p>
          <a:p>
            <a:pPr marL="457200" lvl="1" indent="0">
              <a:buNone/>
            </a:pPr>
            <a:endParaRPr lang="cs-CZ" altLang="cs-CZ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•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Pomoc při vytváření vhodných pracovních náplní pro účastníky, podpora při vyřizování dokladů souvisejících s nástupem účastníků do zaměstnání, zajištění pracovní asistence pro účastníka.</a:t>
            </a:r>
          </a:p>
          <a:p>
            <a:pPr marL="457200" lvl="1" indent="0">
              <a:buNone/>
            </a:pPr>
            <a:endParaRPr lang="cs-CZ" altLang="cs-CZ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•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Možnost získání příspěvku na povinnou praxi účastníka projektu, mzdového příspěvku (po dobu 6 měsíců).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43930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altLang="cs-CZ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Podpora systemického poradce </a:t>
            </a:r>
            <a:endParaRPr lang="cs-CZ" altLang="cs-CZ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80000"/>
              </a:lnSpc>
              <a:buNone/>
            </a:pP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80000"/>
              </a:lnSpc>
              <a:buNone/>
            </a:pPr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Systemické poradenství: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cs-CZ" altLang="cs-CZ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určen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 účastníky, kteří potřebují z důvodu dlouhodobého sociálního vyloučení další metody pro ujasnění svých představ o práci i životě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cs-CZ" alt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zahrnuje práci specialisty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cs-CZ" alt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aktivitou lze procházet krátkodobě, dlouhodobě, průběžně či nárazově dle domluvy.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5278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altLang="cs-CZ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Skupinová práce s účastníky projektu </a:t>
            </a:r>
            <a:endParaRPr lang="cs-CZ" altLang="cs-CZ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80000"/>
              </a:lnSpc>
              <a:buNone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80000"/>
              </a:lnSpc>
              <a:buNone/>
            </a:pPr>
            <a:endParaRPr lang="cs-CZ" altLang="cs-CZ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Za dobu realizace projektu proběhne 16 Job klubů.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cs-CZ" alt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 rámci Job klubů budou mít účastníci možnost skupinového nácviku sociálních a pracovních dovedností, a to praktickou formou.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80000"/>
              </a:lnSpc>
              <a:buNone/>
            </a:pPr>
            <a:endParaRPr lang="cs-CZ" alt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80000"/>
              </a:lnSpc>
              <a:buNone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80000"/>
              </a:lnSpc>
              <a:buNone/>
            </a:pPr>
            <a:endParaRPr lang="cs-CZ" alt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099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altLang="cs-CZ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Ukončení účasti v projektu</a:t>
            </a:r>
          </a:p>
          <a:p>
            <a:pPr marL="0" indent="0" algn="ctr">
              <a:buNone/>
            </a:pPr>
            <a:r>
              <a:rPr lang="cs-CZ" altLang="cs-CZ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altLang="cs-CZ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Účastník projektu je zaměstnán a jeho situace na pracovišti je 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stabilní.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Došlo ke zvýšení úrovně dovedností 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účastníka projektu.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Dlouhodobě se nedaří nalézt pro účastníka pracovní uplatnění a setrvání v projektu by mu nepřineslo další rozvoj.</a:t>
            </a:r>
          </a:p>
          <a:p>
            <a:pPr>
              <a:lnSpc>
                <a:spcPct val="80000"/>
              </a:lnSpc>
              <a:buNone/>
            </a:pP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Účastník 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projektu nedodržuje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podmínky účasti v projektu.</a:t>
            </a:r>
          </a:p>
          <a:p>
            <a:pPr>
              <a:lnSpc>
                <a:spcPct val="80000"/>
              </a:lnSpc>
              <a:buNone/>
            </a:pP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 ukončení účasti může být zájemci nabídnuta další spolupráce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80000"/>
              </a:lnSpc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Účastník obdrží výstupní zprávu, IP na 3 další měsíce, podepíše Dohodu o ukončení účasti v projektu.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8764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Práva a povinnosti účastníka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altLang="cs-CZ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Doložit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doklad o zdravotním postižení.</a:t>
            </a:r>
          </a:p>
          <a:p>
            <a:pPr>
              <a:buNone/>
            </a:pP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Docházet na naplánované schůzky.</a:t>
            </a:r>
          </a:p>
          <a:p>
            <a:pPr>
              <a:buNone/>
            </a:pP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Plnit úkoly zadané pracovním konzultantem.</a:t>
            </a:r>
          </a:p>
          <a:p>
            <a:pPr>
              <a:buNone/>
            </a:pP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Podávat pravdivé informace a údaje.</a:t>
            </a:r>
          </a:p>
          <a:p>
            <a:pPr>
              <a:buNone/>
            </a:pP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 8 kalendářních dnů informovat realizátora              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o překážkách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které mu brání v účasti v projektu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Včas omlouvat svoji nepřítomnost na aktivitách projektu.</a:t>
            </a:r>
          </a:p>
          <a:p>
            <a:pPr marL="0" indent="0">
              <a:buNone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915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Práva a povinnosti účastníka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Absolvovat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hodinovou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podporovanou praxi u zaměstnavatele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Při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nástupu do zaměstnání poskytnout kopii pracovní smlouvy, okamžitě oznámit změny týkající se zaměstnání a pracovního vztahu.</a:t>
            </a:r>
          </a:p>
          <a:p>
            <a:pPr>
              <a:buNone/>
            </a:pP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 doby nástupu do zaměstnání plnit povinnosti vůči místně příslušnému kontaktnímu pracovišti Úřadu práce ČR.</a:t>
            </a:r>
          </a:p>
          <a:p>
            <a:pPr>
              <a:buNone/>
            </a:pP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Další práva a povinnosti vyplývající s Dohody o účasti v projektu…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19858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Práva a povinnosti </a:t>
            </a:r>
            <a:r>
              <a:rPr lang="cs-CZ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příjemce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Zavazuje se poskytnout účastníkovi služby a aktivity, které jsou součástí projektu.</a:t>
            </a:r>
          </a:p>
          <a:p>
            <a:pPr marL="0" indent="0">
              <a:buNone/>
            </a:pPr>
            <a:endParaRPr 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Iniciuje vznik příslušných dokumentů, hodnocení, individuálního plánu apod.</a:t>
            </a:r>
          </a:p>
          <a:p>
            <a:pPr marL="0" indent="0">
              <a:buNone/>
            </a:pPr>
            <a:endParaRPr 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Poskytuje účastníkovi projektu podporu v dosahování cíle dle Individuálního plánu.</a:t>
            </a:r>
          </a:p>
          <a:p>
            <a:pPr marL="0" indent="0">
              <a:buNone/>
            </a:pPr>
            <a:endParaRPr 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Podporuje a respektuje rozhodnutí účastníka.</a:t>
            </a:r>
          </a:p>
          <a:p>
            <a:pPr marL="0" indent="0">
              <a:buNone/>
            </a:pPr>
            <a:endParaRPr 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Poskytuje informace o účastníkovi a jedná v zastoupení pouze s jeho souhlasem.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4864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Práva a povinnosti </a:t>
            </a:r>
            <a:r>
              <a:rPr lang="cs-CZ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příjemce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 dobu účasti v projektu pravidelně konzultuje se zaměstnavatelem průběh zaměstnání účastníka.</a:t>
            </a:r>
          </a:p>
          <a:p>
            <a:pPr marL="0" indent="0">
              <a:buNone/>
            </a:pPr>
            <a:endParaRPr 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Jedná s rodinou a ostatními formálními a neformálními zdroji účastníka se souhlasem účastníka.</a:t>
            </a:r>
          </a:p>
          <a:p>
            <a:pPr marL="0" indent="0">
              <a:buNone/>
            </a:pPr>
            <a:endParaRPr 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Přistupuje ke všem účastníkům stejně bez ohledu na pohlaví, věk, příslušnost k etnické skupině nebo politické příslušnosti.</a:t>
            </a:r>
          </a:p>
          <a:p>
            <a:endParaRPr 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Další práva a povinnosti vyplývající s Dohody o účasti v projektu…</a:t>
            </a:r>
          </a:p>
          <a:p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047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projekt nabízí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Spolupráci s pracovním konzultantem, pracovním asistentem, systemickým poradcem.</a:t>
            </a:r>
          </a:p>
          <a:p>
            <a:endParaRPr 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Individuální podporu zaměřenou na potřeby konkrétního účastníka.</a:t>
            </a:r>
          </a:p>
          <a:p>
            <a:endParaRPr 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Pomoc při vytváření představy o vhodném pracovním místě, pomoc při hledání pracovního místa.</a:t>
            </a:r>
          </a:p>
          <a:p>
            <a:endParaRPr 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Podporované praxe u zaměstnavatele.</a:t>
            </a:r>
          </a:p>
          <a:p>
            <a:endParaRPr 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Možnost rekvalifikace a pracovní asistence na pracovišti.</a:t>
            </a:r>
          </a:p>
          <a:p>
            <a:endParaRPr 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Mzdové příspěvky pro zaměstnavatele.</a:t>
            </a:r>
          </a:p>
          <a:p>
            <a:endParaRPr 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Příspěvky na cestovné.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05520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lze účastí v projektu získat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Poradce, prostředníka, lektora.</a:t>
            </a:r>
          </a:p>
          <a:p>
            <a:pPr marL="0" indent="0">
              <a:lnSpc>
                <a:spcPct val="90000"/>
              </a:lnSpc>
              <a:buNone/>
            </a:pP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Zvýšení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úrovně dovedností, samostatnost a zvýšení sebevědomí.</a:t>
            </a:r>
          </a:p>
          <a:p>
            <a:pPr>
              <a:lnSpc>
                <a:spcPct val="90000"/>
              </a:lnSpc>
              <a:buNone/>
            </a:pP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Rozhled, orientaci a znalost trhu práce.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Silnější pozici na otevřeném trhu práce.</a:t>
            </a:r>
          </a:p>
          <a:p>
            <a:pPr>
              <a:lnSpc>
                <a:spcPct val="90000"/>
              </a:lnSpc>
              <a:buNone/>
            </a:pP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Možnost čerpání příspěvku na 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mzdu účastníka projektu.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Kontakt s novými lidmi.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2687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Informace o projektu</a:t>
            </a:r>
            <a:endParaRPr lang="cs-CZ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Doba realizace projektu: 18 měsíců</a:t>
            </a:r>
          </a:p>
          <a:p>
            <a:pPr marL="0" indent="0">
              <a:buNone/>
            </a:pP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Začátek projektu: 01. 10. 2020</a:t>
            </a:r>
          </a:p>
          <a:p>
            <a:pPr marL="0" indent="0">
              <a:buNone/>
            </a:pP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Ukončení projektu: 31. 03. 2022</a:t>
            </a:r>
          </a:p>
          <a:p>
            <a:pPr lvl="2"/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Realizátor: </a:t>
            </a:r>
            <a:r>
              <a:rPr lang="cs-CZ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MESADA, z. s.</a:t>
            </a:r>
            <a:endParaRPr lang="cs-CZ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0025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cs-CZ" altLang="cs-CZ" sz="4400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Veškeré vzdělávací, poradenské a jiné aktivity projektu jsou všem účastníkům poskytovány ZDARMA.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9189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Další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altLang="cs-CZ" sz="4000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MESADA, </a:t>
            </a:r>
            <a:r>
              <a:rPr lang="cs-CZ" altLang="cs-CZ" sz="4000" b="1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z. s.</a:t>
            </a:r>
            <a:endParaRPr lang="cs-CZ" altLang="cs-CZ" sz="4000" b="1" dirty="0">
              <a:solidFill>
                <a:srgbClr val="CC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endParaRPr lang="cs-CZ" altLang="cs-CZ" sz="2000" b="1" dirty="0">
              <a:solidFill>
                <a:srgbClr val="CC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centrála Písek</a:t>
            </a:r>
          </a:p>
          <a:p>
            <a:pPr algn="ctr"/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pobočka Jindřichův Hradec</a:t>
            </a:r>
          </a:p>
          <a:p>
            <a:pPr algn="ctr"/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pobočka </a:t>
            </a:r>
            <a:r>
              <a:rPr lang="cs-CZ" alt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Vimperk</a:t>
            </a:r>
          </a:p>
          <a:p>
            <a:pPr algn="ctr"/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alt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obočka Strakonice</a:t>
            </a:r>
            <a:endParaRPr lang="cs-CZ" alt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cs-CZ" alt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www.mesada.eu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66947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altLang="cs-CZ" sz="4400" b="1" dirty="0" smtClean="0">
              <a:solidFill>
                <a:srgbClr val="CC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altLang="cs-CZ" sz="4400" b="1" dirty="0">
              <a:solidFill>
                <a:srgbClr val="CC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altLang="cs-CZ" sz="4400" b="1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Děkujeme </a:t>
            </a:r>
            <a:r>
              <a:rPr lang="cs-CZ" altLang="cs-CZ" sz="4400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pozornost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1948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 je projekt určen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cs-CZ" altLang="cs-CZ" sz="3600" b="1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Osobám </a:t>
            </a:r>
            <a:r>
              <a:rPr lang="cs-CZ" altLang="cs-CZ" sz="3600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zdravotním postižením</a:t>
            </a:r>
            <a:r>
              <a:rPr lang="cs-CZ" altLang="cs-CZ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90000"/>
              </a:lnSpc>
              <a:buNone/>
            </a:pPr>
            <a:endParaRPr lang="cs-CZ" alt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osoby, které jsou orgánem sociálního zabezpečení uznány invalidními ve třetím, druhém nebo prvním stupni </a:t>
            </a:r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nebo osoby se zdravotním znevýhodněním</a:t>
            </a:r>
            <a:endParaRPr lang="cs-CZ" alt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buNone/>
            </a:pPr>
            <a:endParaRPr lang="cs-CZ" alt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osoby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, kterým byla odebrána invalidita prvního nebo druhého stupně méně než 12 měsíců před vstupem do projektu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3905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00200"/>
            <a:ext cx="8208912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Cílem projektu je dosáhnout prostřednictvím kombinace prvků podporovaného zaměstnávání, systemického poradenství a cíleného individuálního přístupu zvýšení úrovně dovedností pro uplatnění osob se zdravotním postižením na trhu práce.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09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altLang="cs-CZ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Výběr účastníka projektu </a:t>
            </a:r>
            <a:endParaRPr lang="cs-CZ" altLang="cs-CZ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3713" indent="-493713" algn="ctr">
              <a:buNone/>
            </a:pPr>
            <a:endParaRPr lang="cs-CZ" altLang="cs-CZ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3713" indent="-493713" algn="ctr">
              <a:buNone/>
            </a:pPr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Vstup 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do projektu může být na základě</a:t>
            </a:r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93713" indent="-493713" algn="ctr">
              <a:buNone/>
            </a:pPr>
            <a:endParaRPr lang="cs-CZ" altLang="cs-CZ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3713" indent="-493713"/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doporučení místně příslušného kontaktního pracoviště Úřadu práce ČR, doporučení lékaře,</a:t>
            </a:r>
          </a:p>
          <a:p>
            <a:pPr marL="493713" indent="-493713"/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informací z tisku, letáku, doporučení druhé osoby apod.</a:t>
            </a:r>
          </a:p>
          <a:p>
            <a:pPr marL="493713" indent="-493713"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Před vstupem do projektu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proběhne proces jednání pracovního</a:t>
            </a:r>
          </a:p>
          <a:p>
            <a:pPr marL="493713" indent="-493713">
              <a:buNone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konzultanta se zájemcem cca až 1 měsíc → Posouzení míry zvládání</a:t>
            </a:r>
          </a:p>
          <a:p>
            <a:pPr marL="493713" indent="-493713">
              <a:buNone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konkrétně stanovených oblastí, podpis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Dohody o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účasti v projektu.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3713" indent="-493713">
              <a:buNone/>
            </a:pP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3713" indent="-493713" algn="ctr">
              <a:buNone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Zájemci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mohou do projektu vstupovat průběžně po celou dobu</a:t>
            </a:r>
          </a:p>
          <a:p>
            <a:pPr marL="493713" indent="-493713" algn="ctr"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jeho trvání, pokud to dovolí personální kapacita realizátora.</a:t>
            </a:r>
          </a:p>
          <a:p>
            <a:pPr marL="0" indent="0" algn="ctr">
              <a:buNone/>
            </a:pP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20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485740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endParaRPr lang="cs-CZ" altLang="cs-CZ" sz="1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altLang="cs-CZ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Individuální práce s účastníky projektu - úvod </a:t>
            </a:r>
            <a:endParaRPr lang="cs-CZ" altLang="cs-CZ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endParaRPr lang="cs-CZ" alt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Individuální 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konzultace 1x týdně:</a:t>
            </a:r>
          </a:p>
          <a:p>
            <a:pPr>
              <a:buNone/>
            </a:pP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•"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téma: „Jak by měl vypadat můj ideální život“,</a:t>
            </a:r>
          </a:p>
          <a:p>
            <a:pPr lvl="1">
              <a:buFontTx/>
              <a:buChar char="•"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vytváření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osobního profilu účastníka projektu,</a:t>
            </a:r>
          </a:p>
          <a:p>
            <a:pPr lvl="1"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získání informací o potřebách trhu práce,</a:t>
            </a:r>
          </a:p>
          <a:p>
            <a:pPr lvl="1"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vytváření představy vhodného pracovního místa,</a:t>
            </a:r>
          </a:p>
          <a:p>
            <a:pPr lvl="1"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plánování cesty k získání vhodného pracovního místa,</a:t>
            </a:r>
          </a:p>
          <a:p>
            <a:pPr lvl="1"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vytvoření prvního 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Individuálního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plánu účastníka projektu.</a:t>
            </a:r>
          </a:p>
          <a:p>
            <a:pPr>
              <a:buNone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9838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cs-CZ" alt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Individuální </a:t>
            </a:r>
            <a:r>
              <a:rPr lang="cs-CZ" altLang="cs-C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práce s účastníky projektu </a:t>
            </a:r>
            <a:r>
              <a:rPr lang="cs-CZ" alt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zaměřená na získávání dovedností a znalostí před nástupem na pracovní místo</a:t>
            </a:r>
            <a:endParaRPr lang="cs-CZ" altLang="cs-CZ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cs-CZ" altLang="cs-CZ" sz="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cs-CZ" altLang="cs-CZ" sz="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cs-CZ" altLang="cs-CZ" sz="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cs-CZ" altLang="cs-CZ" sz="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Individuální konzultace 1x týdně.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Plnění cílů dle Individuálního plánu, revize IP.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Práce s účastníkem „šitá na míru“.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rénink dovedností. 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Podporované praxe u zaměstnavatele.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polupráce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 pracovním 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asistentem.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88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altLang="cs-CZ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Rekvalifikace pro vybrané účastníky </a:t>
            </a:r>
            <a:endParaRPr lang="cs-CZ" altLang="cs-CZ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  <a:buFontTx/>
              <a:buChar char="•"/>
            </a:pP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ybraným účastníkům bude poskytnuta speciální podpora při účasti na rekvalifikaci a při složení zkoušky profesní kvalifikace, a to po celou dobu.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cs-CZ" alt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Úspěšný absolvent obdrží Potvrzení o účasti v akreditovaném vzdělávacím programu a Osvědčení o získání profesní kvalifikace.</a:t>
            </a:r>
          </a:p>
          <a:p>
            <a:pPr lvl="1">
              <a:lnSpc>
                <a:spcPct val="90000"/>
              </a:lnSpc>
              <a:buFontTx/>
              <a:buChar char="•"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  <a:buFontTx/>
              <a:buChar char="•"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5227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ctr">
              <a:lnSpc>
                <a:spcPct val="90000"/>
              </a:lnSpc>
              <a:buNone/>
            </a:pPr>
            <a:r>
              <a:rPr lang="cs-CZ" alt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Individuální </a:t>
            </a:r>
            <a:r>
              <a:rPr lang="cs-CZ" altLang="cs-C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práce s účastníky projektu zaměřená na získávání </a:t>
            </a:r>
            <a:r>
              <a:rPr lang="cs-CZ" alt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zkušeností na pracovním místě prostřednictvím poradenství a pracovní rehabilitace</a:t>
            </a:r>
            <a:endParaRPr lang="cs-CZ" altLang="cs-CZ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  <a:buFontTx/>
              <a:buChar char="•"/>
            </a:pPr>
            <a:endParaRPr lang="cs-CZ" altLang="cs-CZ" sz="1700" dirty="0" smtClean="0"/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Spolupráce při definování vhodné pracovní pozice.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cs-CZ" altLang="cs-CZ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Provázení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účastníka při vyhledávání vhodného pracovního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místa.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cs-CZ" alt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yhledávání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pracovního místa, vyjednání podmínek a uzavření pracovněprávního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vztahu, případné poskytnutí mzdového příspěvku zaměstnavateli.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cs-CZ" altLang="cs-CZ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Individuální konzultace stále probíhají – podpora, řešení potíží na pracovišti, spolupráce s pracovním asistentem.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903394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1469</TotalTime>
  <Words>1064</Words>
  <Application>Microsoft Office PowerPoint</Application>
  <PresentationFormat>Předvádění na obrazovce (4:3)</PresentationFormat>
  <Paragraphs>203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Arial</vt:lpstr>
      <vt:lpstr>Calibri</vt:lpstr>
      <vt:lpstr>Motiv sady Office</vt:lpstr>
      <vt:lpstr>Projekt  CESTA KE ZMĚNĚ III</vt:lpstr>
      <vt:lpstr>Informace o projektu</vt:lpstr>
      <vt:lpstr>Komu je projekt určen</vt:lpstr>
      <vt:lpstr>Cíl projektu</vt:lpstr>
      <vt:lpstr>Aktivity projektu</vt:lpstr>
      <vt:lpstr>Aktivity projektu</vt:lpstr>
      <vt:lpstr>Aktivity projektu</vt:lpstr>
      <vt:lpstr>Aktivity projektu</vt:lpstr>
      <vt:lpstr>Aktivity projektu</vt:lpstr>
      <vt:lpstr>Aktivity projektu</vt:lpstr>
      <vt:lpstr>Aktivity projektu</vt:lpstr>
      <vt:lpstr>Aktivity projektu</vt:lpstr>
      <vt:lpstr>Aktivity projektu</vt:lpstr>
      <vt:lpstr>Práva a povinnosti účastníka projektu</vt:lpstr>
      <vt:lpstr>Práva a povinnosti účastníka projektu</vt:lpstr>
      <vt:lpstr>Práva a povinnosti příjemce</vt:lpstr>
      <vt:lpstr>Práva a povinnosti příjemce</vt:lpstr>
      <vt:lpstr>Co projekt nabízí</vt:lpstr>
      <vt:lpstr>Co lze účastí v projektu získat</vt:lpstr>
      <vt:lpstr>Prezentace aplikace PowerPoint</vt:lpstr>
      <vt:lpstr>Další informace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Trličíková Michala (MPSV)</dc:creator>
  <cp:lastModifiedBy>Erika Kellerová</cp:lastModifiedBy>
  <cp:revision>70</cp:revision>
  <cp:lastPrinted>2017-03-15T12:17:39Z</cp:lastPrinted>
  <dcterms:created xsi:type="dcterms:W3CDTF">2015-05-26T11:30:55Z</dcterms:created>
  <dcterms:modified xsi:type="dcterms:W3CDTF">2020-09-08T08:48:52Z</dcterms:modified>
</cp:coreProperties>
</file>